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5" r:id="rId1"/>
  </p:sldMasterIdLst>
  <p:sldIdLst>
    <p:sldId id="263" r:id="rId2"/>
    <p:sldId id="354" r:id="rId3"/>
    <p:sldId id="257" r:id="rId4"/>
    <p:sldId id="258" r:id="rId5"/>
    <p:sldId id="259" r:id="rId6"/>
    <p:sldId id="260" r:id="rId7"/>
    <p:sldId id="261" r:id="rId8"/>
    <p:sldId id="360" r:id="rId9"/>
    <p:sldId id="351" r:id="rId10"/>
    <p:sldId id="353" r:id="rId11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2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3.png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_rels/slideLayout9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microsoft.com/office/2007/relationships/hdphoto" Target="../media/hdphoto1.wdp"/><Relationship Id="rId4" Type="http://schemas.openxmlformats.org/officeDocument/2006/relationships/image" Target="../media/image2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920834" y="134694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0834" y="4299696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920834" y="1484779"/>
            <a:ext cx="10222992" cy="274320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pSp>
        <p:nvGrpSpPr>
          <p:cNvPr id="10" name="Group 9"/>
          <p:cNvGrpSpPr/>
          <p:nvPr/>
        </p:nvGrpSpPr>
        <p:grpSpPr>
          <a:xfrm>
            <a:off x="9649215" y="4068923"/>
            <a:ext cx="1080904" cy="1080902"/>
            <a:chOff x="9685338" y="4460675"/>
            <a:chExt cx="1080904" cy="1080902"/>
          </a:xfrm>
        </p:grpSpPr>
        <p:sp>
          <p:nvSpPr>
            <p:cNvPr id="11" name="Oval 10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2" name="Oval 11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1560" y="1432223"/>
            <a:ext cx="9966960" cy="3035808"/>
          </a:xfrm>
        </p:spPr>
        <p:txBody>
          <a:bodyPr anchor="ctr">
            <a:noAutofit/>
          </a:bodyPr>
          <a:lstStyle>
            <a:lvl1pPr algn="l">
              <a:lnSpc>
                <a:spcPct val="80000"/>
              </a:lnSpc>
              <a:defRPr sz="9600" cap="all" baseline="0">
                <a:blipFill dpi="0" rotWithShape="1">
                  <a:blip r:embed="rId4"/>
                  <a:srcRect/>
                  <a:tile tx="6350" ty="-127000" sx="65000" sy="64000" flip="none" algn="tl"/>
                </a:blip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69848" y="4389120"/>
            <a:ext cx="7891272" cy="1069848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1"/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592733" y="4289334"/>
            <a:ext cx="1193868" cy="640080"/>
          </a:xfrm>
        </p:spPr>
        <p:txBody>
          <a:bodyPr/>
          <a:lstStyle>
            <a:lvl1pPr>
              <a:defRPr sz="2800"/>
            </a:lvl1pPr>
          </a:lstStyle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510319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8430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e texto vertica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533400"/>
            <a:ext cx="2552700" cy="5638800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66800" y="533400"/>
            <a:ext cx="7505700" cy="5638800"/>
          </a:xfrm>
        </p:spPr>
        <p:txBody>
          <a:bodyPr vert="eaVert"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879330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12542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4917989"/>
            <a:ext cx="12192000" cy="1940010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67128" y="1225296"/>
            <a:ext cx="9281160" cy="3520440"/>
          </a:xfrm>
        </p:spPr>
        <p:txBody>
          <a:bodyPr anchor="ctr">
            <a:normAutofit/>
          </a:bodyPr>
          <a:lstStyle>
            <a:lvl1pPr>
              <a:lnSpc>
                <a:spcPct val="80000"/>
              </a:lnSpc>
              <a:defRPr sz="8000" b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65774" y="5020056"/>
            <a:ext cx="9052560" cy="1066800"/>
          </a:xfrm>
        </p:spPr>
        <p:txBody>
          <a:bodyPr anchor="t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593667" y="6272784"/>
            <a:ext cx="2644309" cy="365125"/>
          </a:xfrm>
        </p:spPr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182708" y="6272784"/>
            <a:ext cx="6327648" cy="365125"/>
          </a:xfrm>
        </p:spPr>
        <p:txBody>
          <a:bodyPr/>
          <a:lstStyle/>
          <a:p>
            <a:endParaRPr lang="pt-BR"/>
          </a:p>
        </p:txBody>
      </p:sp>
      <p:grpSp>
        <p:nvGrpSpPr>
          <p:cNvPr id="8" name="Group 7"/>
          <p:cNvGrpSpPr/>
          <p:nvPr/>
        </p:nvGrpSpPr>
        <p:grpSpPr>
          <a:xfrm>
            <a:off x="897399" y="2325848"/>
            <a:ext cx="1080904" cy="1080902"/>
            <a:chOff x="9685338" y="4460675"/>
            <a:chExt cx="1080904" cy="1080902"/>
          </a:xfrm>
        </p:grpSpPr>
        <p:sp>
          <p:nvSpPr>
            <p:cNvPr id="9" name="Oval 8"/>
            <p:cNvSpPr/>
            <p:nvPr/>
          </p:nvSpPr>
          <p:spPr>
            <a:xfrm>
              <a:off x="9685338" y="4460675"/>
              <a:ext cx="1080904" cy="1080902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</a14:imgLayer>
                    </a14:imgProps>
                  </a:ext>
                </a:extLst>
              </a:blip>
              <a:srcRect/>
              <a:tile tx="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9793429" y="4568765"/>
              <a:ext cx="864723" cy="864722"/>
            </a:xfrm>
            <a:prstGeom prst="ellipse">
              <a:avLst/>
            </a:prstGeom>
            <a:noFill/>
            <a:ln w="254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43702" y="2506133"/>
            <a:ext cx="1188298" cy="720332"/>
          </a:xfrm>
        </p:spPr>
        <p:txBody>
          <a:bodyPr/>
          <a:lstStyle>
            <a:lvl1pPr>
              <a:defRPr sz="2800"/>
            </a:lvl1pPr>
          </a:lstStyle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72119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69848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4224" y="2194560"/>
            <a:ext cx="4754880" cy="3977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537796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69848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64224" y="2048256"/>
            <a:ext cx="4754880" cy="640080"/>
          </a:xfrm>
        </p:spPr>
        <p:txBody>
          <a:bodyPr anchor="ctr">
            <a:normAutofit/>
          </a:bodyPr>
          <a:lstStyle>
            <a:lvl1pPr marL="0" indent="0">
              <a:buNone/>
              <a:defRPr sz="2000" b="1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64224" y="2743200"/>
            <a:ext cx="4754880" cy="32918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826167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146323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043892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0"/>
            <a:ext cx="6711696" cy="5020056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0" name="Oval 9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1" name="Oval 10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8646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8303740" y="0"/>
            <a:ext cx="388825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49640" y="685800"/>
            <a:ext cx="3200400" cy="1737360"/>
          </a:xfrm>
        </p:spPr>
        <p:txBody>
          <a:bodyPr anchor="b">
            <a:normAutofit/>
          </a:bodyPr>
          <a:lstStyle>
            <a:lvl1pPr>
              <a:defRPr sz="3200" b="1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0"/>
            <a:ext cx="8303740" cy="6858000"/>
          </a:xfrm>
          <a:solidFill>
            <a:schemeClr val="tx2">
              <a:lumMod val="20000"/>
              <a:lumOff val="80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549640" y="2423160"/>
            <a:ext cx="3200400" cy="3291840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1000"/>
              </a:spcBef>
              <a:buNone/>
              <a:defRPr sz="14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t-BR"/>
              <a:t>Clique para editar o texto mestre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grpSp>
        <p:nvGrpSpPr>
          <p:cNvPr id="8" name="Group 7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9" name="Oval 8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10" name="Oval 9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ysClr val="window" lastClr="FFFFFF"/>
              </a:solidFill>
              <a:prstDash val="solid"/>
            </a:ln>
            <a:effectLst/>
          </p:spPr>
        </p:sp>
      </p:grp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164578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microsoft.com/office/2007/relationships/hdphoto" Target="../media/hdphoto1.wdp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9848" y="2121408"/>
            <a:ext cx="10058400" cy="40507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 texto mestre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64424" y="6272784"/>
            <a:ext cx="32735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2"/>
                </a:solidFill>
              </a:defRPr>
            </a:lvl1pPr>
          </a:lstStyle>
          <a:p>
            <a:fld id="{E764861E-86DD-4FF0-8712-5ECBE110B74C}" type="datetimeFigureOut">
              <a:rPr lang="pt-BR" smtClean="0"/>
              <a:t>16/07/2021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88136" y="6272784"/>
            <a:ext cx="6327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8" name="Oval 7"/>
            <p:cNvSpPr/>
            <p:nvPr/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13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14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9" name="Oval 8"/>
            <p:cNvSpPr/>
            <p:nvPr/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311128" y="6272784"/>
            <a:ext cx="64008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 b="1">
                <a:solidFill>
                  <a:srgbClr val="FFFFFF"/>
                </a:solidFill>
                <a:latin typeface="+mj-lt"/>
              </a:defRPr>
            </a:lvl1pPr>
          </a:lstStyle>
          <a:p>
            <a:fld id="{E40FCFFB-D89C-475F-AD75-889886AB7929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15688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6" r:id="rId1"/>
    <p:sldLayoutId id="2147483967" r:id="rId2"/>
    <p:sldLayoutId id="2147483968" r:id="rId3"/>
    <p:sldLayoutId id="2147483969" r:id="rId4"/>
    <p:sldLayoutId id="2147483970" r:id="rId5"/>
    <p:sldLayoutId id="2147483971" r:id="rId6"/>
    <p:sldLayoutId id="2147483972" r:id="rId7"/>
    <p:sldLayoutId id="2147483973" r:id="rId8"/>
    <p:sldLayoutId id="2147483974" r:id="rId9"/>
    <p:sldLayoutId id="2147483975" r:id="rId10"/>
    <p:sldLayoutId id="2147483976" r:id="rId11"/>
  </p:sldLayoutIdLst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kern="1200" cap="all" baseline="0">
          <a:blipFill>
            <a:blip r:embed="rId1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tile tx="6350" ty="-127000" sx="65000" sy="64000" flip="none" algn="tl"/>
          </a:blip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00000" indent="-228600" algn="l" defTabSz="914400" rtl="0" eaLnBrk="1" latinLnBrk="0" hangingPunct="1">
        <a:lnSpc>
          <a:spcPct val="90000"/>
        </a:lnSpc>
        <a:spcBef>
          <a:spcPts val="400"/>
        </a:spcBef>
        <a:spcAft>
          <a:spcPts val="200"/>
        </a:spcAft>
        <a:buClr>
          <a:schemeClr val="accent1">
            <a:lumMod val="75000"/>
          </a:schemeClr>
        </a:buClr>
        <a:buSzPct val="85000"/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7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png"/><Relationship Id="rId5" Type="http://schemas.microsoft.com/office/2007/relationships/hdphoto" Target="../media/hdphoto2.wdp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s://go.hotmart.com/D45351936X?dp=1" TargetMode="External"/><Relationship Id="rId1" Type="http://schemas.openxmlformats.org/officeDocument/2006/relationships/slideLayout" Target="../slideLayouts/slideLayout1.xml"/><Relationship Id="rId5" Type="http://schemas.openxmlformats.org/officeDocument/2006/relationships/hyperlink" Target="https://t.me/juliocesarmedeiros" TargetMode="External"/><Relationship Id="rId4" Type="http://schemas.openxmlformats.org/officeDocument/2006/relationships/image" Target="../media/image21.jpeg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hyperlink" Target="https://creativecommons.org/licenses/by-nc-nd/3.0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logdopcamaral.blogspot.com/2010/05/biblia-sagrada-e-suas-divisoes.html" TargetMode="External"/><Relationship Id="rId5" Type="http://schemas.openxmlformats.org/officeDocument/2006/relationships/image" Target="../media/image6.jpg"/><Relationship Id="rId4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3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hyperlink" Target="https://creativecommons.org/licenses/by-nc-nd/3.0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s://www.baudovalentim.net/como-se-dar-bem-na-dinamica-de-grupo/" TargetMode="External"/><Relationship Id="rId4" Type="http://schemas.openxmlformats.org/officeDocument/2006/relationships/image" Target="../media/image8.jpg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7" Type="http://schemas.openxmlformats.org/officeDocument/2006/relationships/hyperlink" Target="https://creativecommons.org/licenses/by-nc-nd/3.0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.png"/><Relationship Id="rId5" Type="http://schemas.openxmlformats.org/officeDocument/2006/relationships/hyperlink" Target="http://www.pcamaral.com.br/2010/06/o-reinado-da-rebeliao-serie-monarquia-1.html" TargetMode="External"/><Relationship Id="rId4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sa/3.0/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s://fr.wikipedia.org/wiki/David_(roi_d%27Isra%C3%ABl)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creativecommons.org/licenses/by-nc-sa/3.0/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desciclopedia.org/wiki/Rei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gulbenkian.pt/agenda/seminario-de-encerramento/" TargetMode="External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creativecommons.org/licenses/by-nc-nd/3.0/" TargetMode="Externa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gif"/><Relationship Id="rId5" Type="http://schemas.openxmlformats.org/officeDocument/2006/relationships/image" Target="../media/image16.jpeg"/><Relationship Id="rId4" Type="http://schemas.openxmlformats.org/officeDocument/2006/relationships/image" Target="../media/image15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" name="Group 31">
            <a:extLst>
              <a:ext uri="{FF2B5EF4-FFF2-40B4-BE49-F238E27FC236}">
                <a16:creationId xmlns:a16="http://schemas.microsoft.com/office/drawing/2014/main" id="{16DBFAD4-B5FC-442B-A283-381B01B195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33" name="Oval 32">
              <a:extLst>
                <a:ext uri="{FF2B5EF4-FFF2-40B4-BE49-F238E27FC236}">
                  <a16:creationId xmlns:a16="http://schemas.microsoft.com/office/drawing/2014/main" id="{9B649DC7-8769-4383-A6F2-8F366BA7A15B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saturation sat="95000"/>
                        </a14:imgEffect>
                        <a14:imgEffect>
                          <a14:brightnessContrast bright="-40000" contrast="20000"/>
                        </a14:imgEffect>
                      </a14:imgLayer>
                    </a14:imgProps>
                  </a:ext>
                </a:extLst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</p:sp>
        <p:sp>
          <p:nvSpPr>
            <p:cNvPr id="41" name="Oval 33">
              <a:extLst>
                <a:ext uri="{FF2B5EF4-FFF2-40B4-BE49-F238E27FC236}">
                  <a16:creationId xmlns:a16="http://schemas.microsoft.com/office/drawing/2014/main" id="{0C67FD53-2686-4E0E-BA49-976F78F9AAC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</p:sp>
      </p:grpSp>
      <p:sp>
        <p:nvSpPr>
          <p:cNvPr id="36" name="Rectangle 35">
            <a:extLst>
              <a:ext uri="{FF2B5EF4-FFF2-40B4-BE49-F238E27FC236}">
                <a16:creationId xmlns:a16="http://schemas.microsoft.com/office/drawing/2014/main" id="{362E11DD-B54B-4751-9C17-39DAF9EF46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blipFill dpi="0" rotWithShape="1">
            <a:blip r:embed="rId4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D0607376-FE24-4E98-B64D-15707C634D0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0715" y="1819655"/>
            <a:ext cx="6743844" cy="1609344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>
              <a:lnSpc>
                <a:spcPct val="90000"/>
              </a:lnSpc>
            </a:pPr>
            <a:r>
              <a:rPr lang="pt-BR" sz="8900" dirty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  <a:t>Lição 3 – Saul, um líder autossuficiente</a:t>
            </a:r>
            <a:br>
              <a:rPr lang="pt-BR" sz="8900" dirty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</a:br>
            <a:br>
              <a:rPr lang="en-US" sz="3400" dirty="0">
                <a:blipFill>
                  <a:blip r:embed="rId6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tile tx="6350" ty="-127000" sx="65000" sy="64000" flip="none" algn="tl"/>
                </a:blipFill>
              </a:rPr>
            </a:br>
            <a:endParaRPr lang="en-US" sz="3400" dirty="0">
              <a:blipFill>
                <a:blip r:embed="rId6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tile tx="6350" ty="-127000" sx="65000" sy="64000" flip="none" algn="tl"/>
              </a:blipFill>
            </a:endParaRPr>
          </a:p>
        </p:txBody>
      </p:sp>
      <p:sp>
        <p:nvSpPr>
          <p:cNvPr id="22" name="Título 1">
            <a:extLst>
              <a:ext uri="{FF2B5EF4-FFF2-40B4-BE49-F238E27FC236}">
                <a16:creationId xmlns:a16="http://schemas.microsoft.com/office/drawing/2014/main" id="{7551AB0E-BFA5-4186-805E-2CB74D88E6B9}"/>
              </a:ext>
            </a:extLst>
          </p:cNvPr>
          <p:cNvSpPr txBox="1">
            <a:spLocks noGrp="1"/>
          </p:cNvSpPr>
          <p:nvPr>
            <p:ph type="subTitle" idx="1"/>
          </p:nvPr>
        </p:nvSpPr>
        <p:spPr>
          <a:xfrm>
            <a:off x="468354" y="4524638"/>
            <a:ext cx="6743845" cy="208084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indent="-182880" algn="l">
              <a:spcAft>
                <a:spcPts val="600"/>
              </a:spcAft>
              <a:buFont typeface="Wingdings" pitchFamily="2" charset="2"/>
              <a:buChar char="§"/>
            </a:pPr>
            <a:r>
              <a:rPr lang="en-US" sz="1800" dirty="0">
                <a:latin typeface="+mn-lt"/>
                <a:ea typeface="+mn-ea"/>
                <a:cs typeface="+mn-cs"/>
              </a:rPr>
              <a:t>Assembleia de Deus </a:t>
            </a:r>
            <a:r>
              <a:rPr lang="en-US" sz="1800" dirty="0" err="1">
                <a:latin typeface="+mn-lt"/>
                <a:ea typeface="+mn-ea"/>
                <a:cs typeface="+mn-cs"/>
              </a:rPr>
              <a:t>em</a:t>
            </a:r>
            <a:r>
              <a:rPr lang="en-US" sz="1800" dirty="0">
                <a:latin typeface="+mn-lt"/>
                <a:ea typeface="+mn-ea"/>
                <a:cs typeface="+mn-cs"/>
              </a:rPr>
              <a:t> </a:t>
            </a:r>
            <a:r>
              <a:rPr lang="en-US" sz="1800" dirty="0" err="1">
                <a:latin typeface="+mn-lt"/>
                <a:ea typeface="+mn-ea"/>
                <a:cs typeface="+mn-cs"/>
              </a:rPr>
              <a:t>Bangu</a:t>
            </a:r>
            <a:r>
              <a:rPr lang="en-US" sz="1800" dirty="0">
                <a:latin typeface="+mn-lt"/>
                <a:ea typeface="+mn-ea"/>
                <a:cs typeface="+mn-cs"/>
              </a:rPr>
              <a:t>. Pastor </a:t>
            </a:r>
            <a:r>
              <a:rPr lang="en-US" sz="1800" dirty="0" err="1">
                <a:latin typeface="+mn-lt"/>
                <a:ea typeface="+mn-ea"/>
                <a:cs typeface="+mn-cs"/>
              </a:rPr>
              <a:t>Presidente</a:t>
            </a:r>
            <a:r>
              <a:rPr lang="en-US" sz="1800" dirty="0">
                <a:latin typeface="+mn-lt"/>
                <a:ea typeface="+mn-ea"/>
                <a:cs typeface="+mn-cs"/>
              </a:rPr>
              <a:t> Sósteni Silva</a:t>
            </a:r>
            <a:br>
              <a:rPr lang="en-US" sz="1800" dirty="0">
                <a:latin typeface="+mn-lt"/>
                <a:ea typeface="+mn-ea"/>
                <a:cs typeface="+mn-cs"/>
              </a:rPr>
            </a:br>
            <a:br>
              <a:rPr lang="en-US" sz="1800" dirty="0">
                <a:latin typeface="+mn-lt"/>
                <a:ea typeface="+mn-ea"/>
                <a:cs typeface="+mn-cs"/>
              </a:rPr>
            </a:br>
            <a:r>
              <a:rPr lang="en-US" sz="1800" dirty="0" err="1">
                <a:latin typeface="+mn-lt"/>
                <a:ea typeface="+mn-ea"/>
                <a:cs typeface="+mn-cs"/>
              </a:rPr>
              <a:t>Congregação</a:t>
            </a:r>
            <a:r>
              <a:rPr lang="en-US" sz="1800" dirty="0">
                <a:latin typeface="+mn-lt"/>
                <a:ea typeface="+mn-ea"/>
                <a:cs typeface="+mn-cs"/>
              </a:rPr>
              <a:t> da </a:t>
            </a:r>
            <a:r>
              <a:rPr lang="en-US" sz="1800" dirty="0" err="1">
                <a:latin typeface="+mn-lt"/>
                <a:ea typeface="+mn-ea"/>
                <a:cs typeface="+mn-cs"/>
              </a:rPr>
              <a:t>Rua</a:t>
            </a:r>
            <a:r>
              <a:rPr lang="en-US" sz="1800" dirty="0">
                <a:latin typeface="+mn-lt"/>
                <a:ea typeface="+mn-ea"/>
                <a:cs typeface="+mn-cs"/>
              </a:rPr>
              <a:t> do </a:t>
            </a:r>
            <a:r>
              <a:rPr lang="en-US" sz="1800" dirty="0" err="1">
                <a:latin typeface="+mn-lt"/>
                <a:ea typeface="+mn-ea"/>
                <a:cs typeface="+mn-cs"/>
              </a:rPr>
              <a:t>Registro</a:t>
            </a:r>
            <a:r>
              <a:rPr lang="en-US" sz="1800" dirty="0">
                <a:latin typeface="+mn-lt"/>
                <a:ea typeface="+mn-ea"/>
                <a:cs typeface="+mn-cs"/>
              </a:rPr>
              <a:t>, 849. Pastor </a:t>
            </a:r>
            <a:r>
              <a:rPr lang="en-US" sz="1800" dirty="0" err="1">
                <a:latin typeface="+mn-lt"/>
                <a:ea typeface="+mn-ea"/>
                <a:cs typeface="+mn-cs"/>
              </a:rPr>
              <a:t>Dirigente</a:t>
            </a:r>
            <a:r>
              <a:rPr lang="en-US" sz="1800" dirty="0">
                <a:latin typeface="+mn-lt"/>
                <a:ea typeface="+mn-ea"/>
                <a:cs typeface="+mn-cs"/>
              </a:rPr>
              <a:t> Júlio Cesar Medeiros</a:t>
            </a:r>
            <a:br>
              <a:rPr lang="en-US" sz="1800" dirty="0">
                <a:latin typeface="+mn-lt"/>
                <a:ea typeface="+mn-ea"/>
                <a:cs typeface="+mn-cs"/>
              </a:rPr>
            </a:br>
            <a:br>
              <a:rPr lang="en-US" sz="1800" dirty="0">
                <a:latin typeface="+mn-lt"/>
                <a:ea typeface="+mn-ea"/>
                <a:cs typeface="+mn-cs"/>
              </a:rPr>
            </a:br>
            <a:r>
              <a:rPr lang="en-US" sz="1800" dirty="0">
                <a:latin typeface="+mn-lt"/>
                <a:ea typeface="+mn-ea"/>
                <a:cs typeface="+mn-cs"/>
              </a:rPr>
              <a:t>Professor da EBD - </a:t>
            </a:r>
            <a:r>
              <a:rPr lang="en-US" sz="1800" dirty="0" err="1">
                <a:latin typeface="+mn-lt"/>
                <a:ea typeface="+mn-ea"/>
                <a:cs typeface="+mn-cs"/>
              </a:rPr>
              <a:t>Trabalhador</a:t>
            </a:r>
            <a:r>
              <a:rPr lang="en-US" sz="1800" dirty="0">
                <a:latin typeface="+mn-lt"/>
                <a:ea typeface="+mn-ea"/>
                <a:cs typeface="+mn-cs"/>
              </a:rPr>
              <a:t>: </a:t>
            </a:r>
            <a:r>
              <a:rPr lang="en-US" sz="1800" dirty="0" err="1">
                <a:latin typeface="+mn-lt"/>
                <a:ea typeface="+mn-ea"/>
                <a:cs typeface="+mn-cs"/>
              </a:rPr>
              <a:t>Evandro</a:t>
            </a:r>
            <a:r>
              <a:rPr lang="en-US" sz="1800" dirty="0">
                <a:latin typeface="+mn-lt"/>
                <a:ea typeface="+mn-ea"/>
                <a:cs typeface="+mn-cs"/>
              </a:rPr>
              <a:t> Vieira de Andrade</a:t>
            </a:r>
            <a:br>
              <a:rPr lang="en-US" sz="1800" dirty="0">
                <a:latin typeface="+mn-lt"/>
                <a:ea typeface="+mn-ea"/>
                <a:cs typeface="+mn-cs"/>
              </a:rPr>
            </a:br>
            <a:r>
              <a:rPr lang="en-US" sz="1800" dirty="0">
                <a:latin typeface="+mn-lt"/>
                <a:ea typeface="+mn-ea"/>
                <a:cs typeface="+mn-cs"/>
              </a:rPr>
              <a:t> </a:t>
            </a:r>
          </a:p>
        </p:txBody>
      </p:sp>
      <p:pic>
        <p:nvPicPr>
          <p:cNvPr id="6" name="Imagem 5" descr="Uma imagem contendo relógio, livro, mesa, segurando&#10;&#10;Descrição gerada automaticamente">
            <a:extLst>
              <a:ext uri="{FF2B5EF4-FFF2-40B4-BE49-F238E27FC236}">
                <a16:creationId xmlns:a16="http://schemas.microsoft.com/office/drawing/2014/main" id="{8729AB0B-B6BF-4B89-AC41-4844FFBA1134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5" r="-3" b="-3"/>
          <a:stretch/>
        </p:blipFill>
        <p:spPr>
          <a:xfrm>
            <a:off x="7545274" y="10"/>
            <a:ext cx="4646726" cy="6857990"/>
          </a:xfrm>
          <a:prstGeom prst="rect">
            <a:avLst/>
          </a:prstGeom>
        </p:spPr>
      </p:pic>
      <p:grpSp>
        <p:nvGrpSpPr>
          <p:cNvPr id="38" name="Group 37">
            <a:extLst>
              <a:ext uri="{FF2B5EF4-FFF2-40B4-BE49-F238E27FC236}">
                <a16:creationId xmlns:a16="http://schemas.microsoft.com/office/drawing/2014/main" id="{B55DE4E1-F219-45A4-96D9-9A86D0E4DB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39" name="Oval 38">
              <a:extLst>
                <a:ext uri="{FF2B5EF4-FFF2-40B4-BE49-F238E27FC236}">
                  <a16:creationId xmlns:a16="http://schemas.microsoft.com/office/drawing/2014/main" id="{3601C3FF-4A5D-437C-B3DB-A53B99D308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2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61B1BDC9-B583-4F65-8FE9-E2CBE71D93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73011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4B7C422-6183-490D-BEF6-949D27CB5FA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94363" y="996516"/>
            <a:ext cx="11234222" cy="1207422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pt-BR" sz="6000" dirty="0">
                <a:solidFill>
                  <a:schemeClr val="bg1"/>
                </a:solidFill>
              </a:rPr>
              <a:t>Acesse as redes sociais</a:t>
            </a:r>
          </a:p>
        </p:txBody>
      </p:sp>
      <p:grpSp>
        <p:nvGrpSpPr>
          <p:cNvPr id="10" name="Agrupar 9">
            <a:extLst>
              <a:ext uri="{FF2B5EF4-FFF2-40B4-BE49-F238E27FC236}">
                <a16:creationId xmlns:a16="http://schemas.microsoft.com/office/drawing/2014/main" id="{5CDD68A3-BC03-4A6E-BBE7-EAB87760DA4C}"/>
              </a:ext>
            </a:extLst>
          </p:cNvPr>
          <p:cNvGrpSpPr/>
          <p:nvPr/>
        </p:nvGrpSpPr>
        <p:grpSpPr>
          <a:xfrm>
            <a:off x="189586" y="2551837"/>
            <a:ext cx="4654138" cy="3878161"/>
            <a:chOff x="43782" y="2855194"/>
            <a:chExt cx="4654138" cy="3878161"/>
          </a:xfrm>
        </p:grpSpPr>
        <p:sp>
          <p:nvSpPr>
            <p:cNvPr id="9" name="CaixaDeTexto 8">
              <a:extLst>
                <a:ext uri="{FF2B5EF4-FFF2-40B4-BE49-F238E27FC236}">
                  <a16:creationId xmlns:a16="http://schemas.microsoft.com/office/drawing/2014/main" id="{3DDEA2A4-552D-47EB-96D9-2B4C2DCBDB75}"/>
                </a:ext>
              </a:extLst>
            </p:cNvPr>
            <p:cNvSpPr txBox="1"/>
            <p:nvPr/>
          </p:nvSpPr>
          <p:spPr>
            <a:xfrm>
              <a:off x="43782" y="2855194"/>
              <a:ext cx="4408714" cy="20313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r>
                <a:rPr lang="pt-BR" dirty="0">
                  <a:solidFill>
                    <a:schemeClr val="bg1"/>
                  </a:solidFill>
                  <a:hlinkClick r:id="rId2">
                    <a:extLst>
                      <a:ext uri="{A12FA001-AC4F-418D-AE19-62706E023703}">
                        <ahyp:hlinkClr xmlns:ahyp="http://schemas.microsoft.com/office/drawing/2018/hyperlinkcolor" val="tx"/>
                      </a:ext>
                    </a:extLst>
                  </a:hlinkClick>
                </a:rPr>
                <a:t>https://go.hotmart.com/D45351936X?dp=1</a:t>
              </a:r>
              <a:r>
                <a:rPr lang="pt-BR" dirty="0">
                  <a:solidFill>
                    <a:schemeClr val="bg1"/>
                  </a:solidFill>
                </a:rPr>
                <a:t>  </a:t>
              </a:r>
            </a:p>
            <a:p>
              <a:r>
                <a:rPr lang="pt-BR" dirty="0"/>
                <a:t>Venha ser nosso aluno neste curso de professores de Escola Dominical! Não perca está oportunidade.</a:t>
              </a:r>
            </a:p>
            <a:p>
              <a:r>
                <a:rPr lang="pt-BR" dirty="0"/>
                <a:t> Totalmente on-line</a:t>
              </a:r>
            </a:p>
            <a:p>
              <a:r>
                <a:rPr lang="pt-BR" dirty="0"/>
                <a:t>Certificado ao final</a:t>
              </a:r>
            </a:p>
          </p:txBody>
        </p:sp>
        <p:pic>
          <p:nvPicPr>
            <p:cNvPr id="7170" name="Picture 2">
              <a:extLst>
                <a:ext uri="{FF2B5EF4-FFF2-40B4-BE49-F238E27FC236}">
                  <a16:creationId xmlns:a16="http://schemas.microsoft.com/office/drawing/2014/main" id="{E2089477-F705-43E8-B380-E2B196A35EF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248139" y="4283574"/>
              <a:ext cx="2449781" cy="2449781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</p:pic>
      </p:grpSp>
      <p:grpSp>
        <p:nvGrpSpPr>
          <p:cNvPr id="18" name="Agrupar 17">
            <a:extLst>
              <a:ext uri="{FF2B5EF4-FFF2-40B4-BE49-F238E27FC236}">
                <a16:creationId xmlns:a16="http://schemas.microsoft.com/office/drawing/2014/main" id="{02446AC3-700A-4020-9565-CC41CD60C6B3}"/>
              </a:ext>
            </a:extLst>
          </p:cNvPr>
          <p:cNvGrpSpPr/>
          <p:nvPr/>
        </p:nvGrpSpPr>
        <p:grpSpPr>
          <a:xfrm>
            <a:off x="5677568" y="2475403"/>
            <a:ext cx="3832268" cy="4215517"/>
            <a:chOff x="7663544" y="780037"/>
            <a:chExt cx="3832268" cy="4215517"/>
          </a:xfrm>
        </p:grpSpPr>
        <p:pic>
          <p:nvPicPr>
            <p:cNvPr id="12" name="Imagem 11" descr="Tela de celular com texto preto sobre fundo azul&#10;&#10;Descrição gerada automaticamente">
              <a:extLst>
                <a:ext uri="{FF2B5EF4-FFF2-40B4-BE49-F238E27FC236}">
                  <a16:creationId xmlns:a16="http://schemas.microsoft.com/office/drawing/2014/main" id="{11EA7569-1468-4C3E-9E15-F6928CDFCF1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663544" y="780037"/>
              <a:ext cx="3832268" cy="3832268"/>
            </a:xfrm>
            <a:prstGeom prst="rect">
              <a:avLst/>
            </a:prstGeom>
            <a:ln>
              <a:noFill/>
            </a:ln>
            <a:effectLst>
              <a:outerShdw blurRad="292100" dist="139700" dir="2700000" algn="tl" rotWithShape="0">
                <a:srgbClr val="333333">
                  <a:alpha val="65000"/>
                </a:srgbClr>
              </a:outerShdw>
            </a:effectLst>
          </p:spPr>
        </p:pic>
        <p:sp>
          <p:nvSpPr>
            <p:cNvPr id="19" name="CaixaDeTexto 18">
              <a:extLst>
                <a:ext uri="{FF2B5EF4-FFF2-40B4-BE49-F238E27FC236}">
                  <a16:creationId xmlns:a16="http://schemas.microsoft.com/office/drawing/2014/main" id="{8A3044F8-E09F-4AF1-A20B-31874B7424F4}"/>
                </a:ext>
              </a:extLst>
            </p:cNvPr>
            <p:cNvSpPr txBox="1"/>
            <p:nvPr/>
          </p:nvSpPr>
          <p:spPr>
            <a:xfrm>
              <a:off x="7663544" y="4626222"/>
              <a:ext cx="3832268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pt-BR" dirty="0">
                  <a:hlinkClick r:id="rId5"/>
                </a:rPr>
                <a:t>https://t.me/juliocesarmedeiros</a:t>
              </a:r>
              <a:r>
                <a:rPr lang="pt-BR" dirty="0"/>
                <a:t> 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4586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F3AF35CD-DA30-4E34-B0F3-32C27766DA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36310" y="0"/>
            <a:ext cx="435568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ítulo 8">
            <a:extLst>
              <a:ext uri="{FF2B5EF4-FFF2-40B4-BE49-F238E27FC236}">
                <a16:creationId xmlns:a16="http://schemas.microsoft.com/office/drawing/2014/main" id="{EEE906F6-70AB-49BF-8B6A-6E8DC5C974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56350" y="484632"/>
            <a:ext cx="3544035" cy="1609344"/>
          </a:xfrm>
          <a:ln>
            <a:noFill/>
          </a:ln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200" dirty="0" err="1"/>
              <a:t>Versículo-chave</a:t>
            </a:r>
            <a:br>
              <a:rPr lang="en-US" sz="3200" dirty="0"/>
            </a:br>
            <a:endParaRPr lang="en-US" sz="3200" dirty="0"/>
          </a:p>
        </p:txBody>
      </p:sp>
      <p:sp>
        <p:nvSpPr>
          <p:cNvPr id="10" name="Espaço Reservado para Conteúdo 9">
            <a:extLst>
              <a:ext uri="{FF2B5EF4-FFF2-40B4-BE49-F238E27FC236}">
                <a16:creationId xmlns:a16="http://schemas.microsoft.com/office/drawing/2014/main" id="{12C09920-15B2-4E9C-9C8C-E7E02BAFB77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56351" y="2121408"/>
            <a:ext cx="3544034" cy="4050792"/>
          </a:xfrm>
        </p:spPr>
        <p:txBody>
          <a:bodyPr vert="horz" lIns="91440" tIns="45720" rIns="91440" bIns="45720" rtlCol="0">
            <a:normAutofit/>
          </a:bodyPr>
          <a:lstStyle/>
          <a:p>
            <a:r>
              <a:rPr lang="pt-BR" sz="2400" dirty="0"/>
              <a:t>“Eis que obedecer é melhor do que sacrificar; e o atender melhor é do que a gordura de carneiros”, 1Sm 15.22b.</a:t>
            </a:r>
          </a:p>
          <a:p>
            <a:pPr marL="0" indent="0">
              <a:buNone/>
            </a:pPr>
            <a:endParaRPr lang="en-US" sz="1600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BCFC42DC-2C46-47C4-BC61-530557385DB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54B91A37-AA1F-4966-8ACF-93023547DA9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4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17B17AC5-0931-432F-9A4A-DDCFAA010AB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pic>
        <p:nvPicPr>
          <p:cNvPr id="4" name="Imagem 3" descr="Mão de pessoa&#10;&#10;Descrição gerada automaticamente com confiança média">
            <a:extLst>
              <a:ext uri="{FF2B5EF4-FFF2-40B4-BE49-F238E27FC236}">
                <a16:creationId xmlns:a16="http://schemas.microsoft.com/office/drawing/2014/main" id="{32958EE4-E6A7-4ECE-A082-AA803DA009E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6"/>
              </a:ext>
            </a:extLst>
          </a:blip>
          <a:stretch>
            <a:fillRect/>
          </a:stretch>
        </p:blipFill>
        <p:spPr>
          <a:xfrm>
            <a:off x="0" y="1309687"/>
            <a:ext cx="7620000" cy="4238625"/>
          </a:xfrm>
          <a:prstGeom prst="rect">
            <a:avLst/>
          </a:prstGeom>
        </p:spPr>
      </p:pic>
      <p:sp>
        <p:nvSpPr>
          <p:cNvPr id="5" name="CaixaDeTexto 4">
            <a:extLst>
              <a:ext uri="{FF2B5EF4-FFF2-40B4-BE49-F238E27FC236}">
                <a16:creationId xmlns:a16="http://schemas.microsoft.com/office/drawing/2014/main" id="{FCB40892-2E3E-427C-87C1-4669D515271A}"/>
              </a:ext>
            </a:extLst>
          </p:cNvPr>
          <p:cNvSpPr txBox="1"/>
          <p:nvPr/>
        </p:nvSpPr>
        <p:spPr>
          <a:xfrm>
            <a:off x="0" y="5548312"/>
            <a:ext cx="7620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BR" sz="900">
                <a:hlinkClick r:id="rId6" tooltip="http://blogdopcamaral.blogspot.com/2010/05/biblia-sagrada-e-suas-divisoes.html"/>
              </a:rPr>
              <a:t>Esta Foto</a:t>
            </a:r>
            <a:r>
              <a:rPr lang="pt-BR" sz="900"/>
              <a:t> de Autor Desconhecido está licenciado em </a:t>
            </a:r>
            <a:r>
              <a:rPr lang="pt-BR" sz="900">
                <a:hlinkClick r:id="rId7" tooltip="https://creativecommons.org/licenses/by-nc-nd/3.0/"/>
              </a:rPr>
              <a:t>CC BY-NC-ND</a:t>
            </a:r>
            <a:endParaRPr lang="pt-BR" sz="900"/>
          </a:p>
        </p:txBody>
      </p:sp>
    </p:spTree>
    <p:extLst>
      <p:ext uri="{BB962C8B-B14F-4D97-AF65-F5344CB8AC3E}">
        <p14:creationId xmlns:p14="http://schemas.microsoft.com/office/powerpoint/2010/main" val="294146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C06EAFD-0C69-4B3B-BEA7-E7E11DDF9C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4066C89-42FB-4624-9AFE-3A31B36491B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344" y="0"/>
            <a:ext cx="4648169" cy="6858000"/>
          </a:xfrm>
          <a:prstGeom prst="rect">
            <a:avLst/>
          </a:prstGeom>
          <a:blipFill dpi="0" rotWithShape="1">
            <a:blip r:embed="rId2">
              <a:duotone>
                <a:schemeClr val="accent1">
                  <a:shade val="45000"/>
                  <a:satMod val="135000"/>
                </a:schemeClr>
                <a:prstClr val="white"/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400000"/>
                      </a14:imgEffect>
                      <a14:imgEffect>
                        <a14:brightnessContrast bright="-40000" contrast="40000"/>
                      </a14:imgEffect>
                    </a14:imgLayer>
                  </a14:imgProps>
                </a:ext>
              </a:extLst>
            </a:blip>
            <a:srcRect/>
            <a:tile tx="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algn="ctr" defTabSz="914400"/>
            <a:endParaRPr lang="en-US" sz="2000" kern="0">
              <a:solidFill>
                <a:prstClr val="white"/>
              </a:solidFill>
              <a:latin typeface="Rockwell Extra Bold" pitchFamily="18" charset="0"/>
            </a:endParaRPr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3468" y="643466"/>
            <a:ext cx="3686312" cy="5528734"/>
          </a:xfrm>
        </p:spPr>
        <p:txBody>
          <a:bodyPr>
            <a:normAutofit/>
          </a:bodyPr>
          <a:lstStyle/>
          <a:p>
            <a:pPr algn="r"/>
            <a:r>
              <a:rPr lang="pt-BR" sz="4800">
                <a:solidFill>
                  <a:srgbClr val="FFFFFF"/>
                </a:solidFill>
              </a:rPr>
              <a:t>Introdução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5053780" y="599768"/>
            <a:ext cx="6074467" cy="5572432"/>
          </a:xfrm>
        </p:spPr>
        <p:txBody>
          <a:bodyPr anchor="ctr">
            <a:normAutofit/>
          </a:bodyPr>
          <a:lstStyle/>
          <a:p>
            <a:r>
              <a:rPr lang="pt-BR" dirty="0"/>
              <a:t>Naquele tempo, Israel vivia uma teocracia (</a:t>
            </a:r>
            <a:r>
              <a:rPr lang="pt-BR" b="1" dirty="0"/>
              <a:t>sistema de governo em que o poder político se encontra fundamentado no poder religioso, esse líder era quem governava Israel</a:t>
            </a:r>
            <a:r>
              <a:rPr lang="pt-BR" dirty="0"/>
              <a:t>), isto é, Deus era seu governante, por isso a nação não necessitava de um rei. </a:t>
            </a:r>
            <a:endParaRPr lang="pt-BR"/>
          </a:p>
          <a:p>
            <a:r>
              <a:rPr lang="pt-BR" dirty="0"/>
              <a:t>Samuel se estabelecera como profeta e juiz em Israel, depois da morte de Eli e seus filhos. Samuel ensinava a necessidade de arrependimento dos pecados e a importância de conhecerem a Lei de Deus (1Sm 7.1-3). Os israelitas, porém, insistiam em ter uma monarca, pois assim eram governadas a nações vizinhas. Deus então mandou que o profeta ungisse o novo rei,(</a:t>
            </a:r>
            <a:r>
              <a:rPr lang="pt-BR" dirty="0" err="1"/>
              <a:t>Sm</a:t>
            </a:r>
            <a:r>
              <a:rPr lang="pt-BR" dirty="0"/>
              <a:t> 15.1).</a:t>
            </a:r>
            <a:endParaRPr lang="pt-BR"/>
          </a:p>
          <a:p>
            <a:endParaRPr lang="pt-BR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BA218FBC-B2D6-48CA-9289-C4110162ED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4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DED9084-49DA-4911-ACB7-5F9E4DEFA0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247560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E009DD9B-5EE2-4C0D-8B2B-351C8C10220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720DB99-7745-4E75-9D96-AAB6D55C53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464119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6200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8803C4-E159-4360-B7BB-74205C8F78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601952"/>
            <a:ext cx="10222992" cy="1385874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04B0465-3B07-49BF-BEA7-D814762462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84504" y="2038655"/>
            <a:ext cx="10222992" cy="80683"/>
          </a:xfrm>
          <a:prstGeom prst="rect">
            <a:avLst/>
          </a:prstGeom>
          <a:blipFill dpi="0" rotWithShape="1">
            <a:blip r:embed="rId2">
              <a:alphaModFix amt="85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175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069848" y="484632"/>
            <a:ext cx="10058400" cy="1609344"/>
          </a:xfrm>
        </p:spPr>
        <p:txBody>
          <a:bodyPr>
            <a:normAutofit/>
          </a:bodyPr>
          <a:lstStyle/>
          <a:p>
            <a:r>
              <a:rPr lang="pt-BR" dirty="0"/>
              <a:t>Atividade em Grupo</a:t>
            </a:r>
          </a:p>
        </p:txBody>
      </p:sp>
      <p:pic>
        <p:nvPicPr>
          <p:cNvPr id="5" name="Imagem 4" descr="Pessoas sentadas em cadeiras&#10;&#10;Descrição gerada automaticamente">
            <a:extLst>
              <a:ext uri="{FF2B5EF4-FFF2-40B4-BE49-F238E27FC236}">
                <a16:creationId xmlns:a16="http://schemas.microsoft.com/office/drawing/2014/main" id="{BB36E931-217E-4DAD-89E1-BDE5B34C32F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r="13065" b="3"/>
          <a:stretch/>
        </p:blipFill>
        <p:spPr>
          <a:xfrm>
            <a:off x="1007196" y="2265037"/>
            <a:ext cx="5088800" cy="3907158"/>
          </a:xfrm>
          <a:prstGeom prst="rect">
            <a:avLst/>
          </a:prstGeom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96216" y="2320412"/>
            <a:ext cx="4876315" cy="4366469"/>
          </a:xfrm>
        </p:spPr>
        <p:txBody>
          <a:bodyPr anchor="ctr">
            <a:normAutofit lnSpcReduction="10000"/>
          </a:bodyPr>
          <a:lstStyle/>
          <a:p>
            <a:r>
              <a:rPr lang="pt-BR" sz="1500" dirty="0"/>
              <a:t>Antes de iniciar a aula, combine com um dos alunos para que obedeçam aos três primeiros comandos que você der e desobedeça a todos os outros, realizando-os de maneira diferente da orientada. Peça ao aluno escolhido que fique diante da classe, enquanto você explica para  o restante da turma que ele realizará algumas tarefas segundo o que você orientar. </a:t>
            </a:r>
          </a:p>
          <a:p>
            <a:r>
              <a:rPr lang="pt-BR" sz="1500" dirty="0"/>
              <a:t>Comece a dar os comandos como:</a:t>
            </a:r>
          </a:p>
          <a:p>
            <a:r>
              <a:rPr lang="pt-BR" sz="1500" dirty="0"/>
              <a:t> 1). Dê três passos para frente. </a:t>
            </a:r>
          </a:p>
          <a:p>
            <a:r>
              <a:rPr lang="pt-BR" sz="1500" dirty="0"/>
              <a:t>2). Dê dois passos para trás. </a:t>
            </a:r>
          </a:p>
          <a:p>
            <a:r>
              <a:rPr lang="pt-BR" sz="1500" dirty="0"/>
              <a:t>3). Acene para turma. </a:t>
            </a:r>
          </a:p>
          <a:p>
            <a:r>
              <a:rPr lang="pt-BR" sz="1500" dirty="0"/>
              <a:t>Dê mais uns dois ou três comandos, aos quais o aluno voluntário deve desobedecer. </a:t>
            </a:r>
          </a:p>
          <a:p>
            <a:r>
              <a:rPr lang="pt-BR" sz="1500" dirty="0"/>
              <a:t>Por fim, explique que a lição de hoje será sobre Saul, o primeiro Rei de Israel, que iniciou bem o seu reinado, mas logo passou a agir como o colega da dinâmica, desobedecendo a voz de Deus.</a:t>
            </a:r>
          </a:p>
          <a:p>
            <a:endParaRPr lang="pt-BR" sz="1100" dirty="0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49B7FFA5-14CB-4A4F-9BCC-CA3AA5D9D2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01725" y="6229681"/>
            <a:ext cx="457200" cy="457200"/>
          </a:xfrm>
          <a:prstGeom prst="ellipse">
            <a:avLst/>
          </a:prstGeom>
          <a:blipFill dpi="0" rotWithShape="1">
            <a:blip r:embed="rId6">
              <a:duotone>
                <a:schemeClr val="accent1">
                  <a:shade val="45000"/>
                  <a:satMod val="135000"/>
                </a:schemeClr>
                <a:prstClr val="white"/>
              </a:duotone>
            </a:blip>
            <a:srcRect/>
            <a:tile tx="50800" ty="0" sx="85000" sy="85000" flip="none" algn="tl"/>
          </a:blipFill>
          <a:ln w="25400" cap="flat" cmpd="sng" algn="ctr">
            <a:noFill/>
            <a:prstDash val="solid"/>
          </a:ln>
          <a:effectLst/>
        </p:spPr>
        <p:txBody>
          <a:bodyPr lIns="0" tIns="0" rIns="0" bIns="0"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0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Rockwell Extra Bold" pitchFamily="18" charset="0"/>
              <a:ea typeface="+mn-ea"/>
              <a:cs typeface="+mn-cs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4E48745-7512-4EC2-9E20-9092D12150C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430918" y="6258874"/>
            <a:ext cx="398813" cy="398815"/>
          </a:xfrm>
          <a:prstGeom prst="ellipse">
            <a:avLst/>
          </a:prstGeom>
          <a:noFill/>
          <a:ln w="12700" cap="flat" cmpd="sng" algn="ctr">
            <a:solidFill>
              <a:srgbClr val="FFFFFF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1F930636-DD62-412E-8846-8E193EFD0CCA}"/>
              </a:ext>
            </a:extLst>
          </p:cNvPr>
          <p:cNvSpPr txBox="1"/>
          <p:nvPr/>
        </p:nvSpPr>
        <p:spPr>
          <a:xfrm>
            <a:off x="3130120" y="5972140"/>
            <a:ext cx="296587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5" tooltip="https://www.baudovalentim.net/como-se-dar-bem-na-dinamica-de-grupo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7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7718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362E11DD-B54B-4751-9C17-39DAF9EF46E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harpenSoften amount="61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382280" y="484632"/>
            <a:ext cx="6743844" cy="1609344"/>
          </a:xfrm>
        </p:spPr>
        <p:txBody>
          <a:bodyPr>
            <a:normAutofit/>
          </a:bodyPr>
          <a:lstStyle/>
          <a:p>
            <a:r>
              <a:rPr lang="pt-BR" sz="4800"/>
              <a:t>1 . O mau testemunho</a:t>
            </a:r>
          </a:p>
        </p:txBody>
      </p:sp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382279" y="2121408"/>
            <a:ext cx="6743845" cy="4050792"/>
          </a:xfrm>
        </p:spPr>
        <p:txBody>
          <a:bodyPr>
            <a:normAutofit/>
          </a:bodyPr>
          <a:lstStyle/>
          <a:p>
            <a:r>
              <a:rPr lang="pt-BR" sz="1700"/>
              <a:t>De tanto insistirem, Saul foi instituído rei sobre Israel. Saul nasceu na tribo de Benjamin e tinha muitas qualidades.</a:t>
            </a:r>
          </a:p>
          <a:p>
            <a:r>
              <a:rPr lang="pt-BR" sz="1700"/>
              <a:t>Logo no início de seu reinado, os amonitas invadiram a cidade de Jabes. Saul, então, convocou os homens, invadiu o campo dos inimigos, matou seu rei, Naás, e exterminou quase todo povo, o que levou os sobreviventes a se dispensarem. Essa primeira vitória em batalha tornou Saul famoso entre as nações e muito querido entre os israelitas, que julgavam ter tomado a decisão certa ao escolher um rei para governa-los.</a:t>
            </a:r>
          </a:p>
          <a:p>
            <a:r>
              <a:rPr lang="pt-BR" sz="1700"/>
              <a:t>Samuel, contudo, antes de ungi-lo rei, segundo a vontade do povo não deixou de exortá-los quanto ao temor e a fidelidade que deveriam ter com Deus, 1Sm 12.13-15</a:t>
            </a:r>
          </a:p>
          <a:p>
            <a:r>
              <a:rPr lang="pt-BR" sz="1700"/>
              <a:t>Samuel deixou claro que a prosperidade de um povo, não dependia de um rei, mas do temor e da obediência que dedicavam ao Senhor.</a:t>
            </a:r>
          </a:p>
          <a:p>
            <a:endParaRPr lang="pt-BR" sz="1700" dirty="0"/>
          </a:p>
          <a:p>
            <a:endParaRPr lang="pt-BR" sz="1700" dirty="0"/>
          </a:p>
        </p:txBody>
      </p:sp>
      <p:pic>
        <p:nvPicPr>
          <p:cNvPr id="5" name="Imagem 4" descr="Uma imagem contendo homem, segurando, vestindo, guarda-chuva&#10;&#10;Descrição gerada automaticamente">
            <a:extLst>
              <a:ext uri="{FF2B5EF4-FFF2-40B4-BE49-F238E27FC236}">
                <a16:creationId xmlns:a16="http://schemas.microsoft.com/office/drawing/2014/main" id="{99BA0376-B475-42E4-8477-C72D952667C8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rcRect l="28447" r="33778" b="-1"/>
          <a:stretch/>
        </p:blipFill>
        <p:spPr>
          <a:xfrm>
            <a:off x="7545274" y="10"/>
            <a:ext cx="4646726" cy="6857990"/>
          </a:xfrm>
          <a:prstGeom prst="rect">
            <a:avLst/>
          </a:prstGeom>
        </p:spPr>
      </p:pic>
      <p:grpSp>
        <p:nvGrpSpPr>
          <p:cNvPr id="36" name="Group 35">
            <a:extLst>
              <a:ext uri="{FF2B5EF4-FFF2-40B4-BE49-F238E27FC236}">
                <a16:creationId xmlns:a16="http://schemas.microsoft.com/office/drawing/2014/main" id="{B55DE4E1-F219-45A4-96D9-9A86D0E4DBD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3601C3FF-4A5D-437C-B3DB-A53B99D3080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6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61B1BDC9-B583-4F65-8FE9-E2CBE71D93E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342A6906-98AD-493D-B822-0A08976E0A8C}"/>
              </a:ext>
            </a:extLst>
          </p:cNvPr>
          <p:cNvSpPr txBox="1"/>
          <p:nvPr/>
        </p:nvSpPr>
        <p:spPr>
          <a:xfrm>
            <a:off x="9226124" y="6657945"/>
            <a:ext cx="296587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5" tooltip="http://www.pcamaral.com.br/2010/06/o-reinado-da-rebeliao-serie-monarquia-1.html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7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57251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89C8D586-1ECD-4981-BED2-97336112C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0800" y="484632"/>
            <a:ext cx="5299586" cy="1609344"/>
          </a:xfrm>
          <a:ln>
            <a:noFill/>
          </a:ln>
        </p:spPr>
        <p:txBody>
          <a:bodyPr>
            <a:normAutofit/>
          </a:bodyPr>
          <a:lstStyle/>
          <a:p>
            <a:r>
              <a:rPr lang="pt-BR" sz="4000"/>
              <a:t>2 . As aparências enganam</a:t>
            </a:r>
            <a:br>
              <a:rPr lang="pt-BR" sz="4000"/>
            </a:br>
            <a:endParaRPr lang="pt-BR" sz="4000"/>
          </a:p>
        </p:txBody>
      </p:sp>
      <p:pic>
        <p:nvPicPr>
          <p:cNvPr id="5" name="Imagem 4" descr="Uma imagem contendo no interior, bagagem, bolsa, mala&#10;&#10;Descrição gerada automaticamente">
            <a:extLst>
              <a:ext uri="{FF2B5EF4-FFF2-40B4-BE49-F238E27FC236}">
                <a16:creationId xmlns:a16="http://schemas.microsoft.com/office/drawing/2014/main" id="{2C507698-EF00-4B73-B71E-76E6D0E624A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t="14535"/>
          <a:stretch/>
        </p:blipFill>
        <p:spPr>
          <a:xfrm>
            <a:off x="1" y="10"/>
            <a:ext cx="6066502" cy="6857989"/>
          </a:xfrm>
          <a:prstGeom prst="rect">
            <a:avLst/>
          </a:prstGeom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00799" y="1383323"/>
            <a:ext cx="5299585" cy="5474677"/>
          </a:xfrm>
        </p:spPr>
        <p:txBody>
          <a:bodyPr>
            <a:normAutofit fontScale="85000" lnSpcReduction="20000"/>
          </a:bodyPr>
          <a:lstStyle/>
          <a:p>
            <a:r>
              <a:rPr lang="pt-BR" dirty="0"/>
              <a:t>A princípio, Saul se mostrou humilde. Ele inclusive questionou sua escolha para reinar em Israel. 1Sm 9.21. Com o passar do tempo, porém, ele se tornou um homem autossuficiente, dispensando orientações externas e tomando atitudes conforme o que ele próprio julgava serem boas. Esse comportamento demonstrava que ele não mais zelava pela dependência que antes tinha no Senhor. </a:t>
            </a:r>
          </a:p>
          <a:p>
            <a:r>
              <a:rPr lang="pt-BR" dirty="0"/>
              <a:t>Isso ficou, claro, quando Israel estava guerreando contra os filisteus, e Saul deveria esperar o profeta Samuel para sacrificar e interceder a Deus pelo exército. Achando que o profeta estava demorando, Saul se deixou levar pela impaciência de seus homens e decidiu sacrificar ao Senhor por conta própria, assumindo o ofício que era do sacerdote Samuel (1SM 13.8-9)</a:t>
            </a:r>
          </a:p>
          <a:p>
            <a:r>
              <a:rPr lang="pt-BR" dirty="0"/>
              <a:t>A precipitação fez com que Deus deixasse de confirmar o reinado de Saul sobre Israel para sempre 1Sm 13.13-14.</a:t>
            </a:r>
          </a:p>
          <a:p>
            <a:r>
              <a:rPr lang="pt-BR" dirty="0"/>
              <a:t>As pressões dos homens e das circunstâncias não devem tirar o cristão da dependência de Deus. Nessas horas, é necessário redobrar a vigilância, a oração e a confiança na provisão divina</a:t>
            </a:r>
            <a:r>
              <a:rPr lang="pt-BR" sz="1300" dirty="0"/>
              <a:t>.</a:t>
            </a:r>
          </a:p>
          <a:p>
            <a:endParaRPr lang="pt-BR" sz="13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F001A23-2767-4A31-BD30-56112DE95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6BD30CE-7C6B-4C5B-8206-2A912062D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A45EC6-AD58-4CAF-846D-46D82B614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8696EB7D-34DC-482F-926D-DA9120AE2B90}"/>
              </a:ext>
            </a:extLst>
          </p:cNvPr>
          <p:cNvSpPr txBox="1"/>
          <p:nvPr/>
        </p:nvSpPr>
        <p:spPr>
          <a:xfrm>
            <a:off x="3284972" y="6657944"/>
            <a:ext cx="2781531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4" tooltip="https://fr.wikipedia.org/wiki/David_(roi_d%27Isra%C3%ABl)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6" tooltip="https://creativecommons.org/licenses/by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689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Rectangle 33">
            <a:extLst>
              <a:ext uri="{FF2B5EF4-FFF2-40B4-BE49-F238E27FC236}">
                <a16:creationId xmlns:a16="http://schemas.microsoft.com/office/drawing/2014/main" id="{89C8D586-1ECD-4981-BED2-97336112C0A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999"/>
          </a:xfrm>
          <a:prstGeom prst="rect">
            <a:avLst/>
          </a:prstGeom>
          <a:blipFill dpi="0" rotWithShape="1">
            <a:blip r:embed="rId2">
              <a:alphaModFix amt="60000"/>
              <a:lum bright="70000" contrast="-70000"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tile tx="0" ty="-704850" sx="92000" sy="89000" flip="xy" algn="ctr"/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400800" y="484632"/>
            <a:ext cx="5299586" cy="1609344"/>
          </a:xfrm>
          <a:ln>
            <a:noFill/>
          </a:ln>
        </p:spPr>
        <p:txBody>
          <a:bodyPr>
            <a:normAutofit/>
          </a:bodyPr>
          <a:lstStyle/>
          <a:p>
            <a:r>
              <a:rPr lang="pt-BR" sz="4000"/>
              <a:t>3. A desobediência leva ao fim</a:t>
            </a:r>
          </a:p>
        </p:txBody>
      </p:sp>
      <p:pic>
        <p:nvPicPr>
          <p:cNvPr id="5" name="Imagem 4" descr="Pintura de uma pessoa&#10;&#10;Descrição gerada automaticamente com confiança média">
            <a:extLst>
              <a:ext uri="{FF2B5EF4-FFF2-40B4-BE49-F238E27FC236}">
                <a16:creationId xmlns:a16="http://schemas.microsoft.com/office/drawing/2014/main" id="{FED68BBE-B405-44E7-8FE1-95685EBA4BA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rcRect l="11754" r="20427" b="-1"/>
          <a:stretch/>
        </p:blipFill>
        <p:spPr>
          <a:xfrm>
            <a:off x="1" y="10"/>
            <a:ext cx="6066502" cy="6857989"/>
          </a:xfrm>
          <a:prstGeom prst="rect">
            <a:avLst/>
          </a:prstGeom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400799" y="1735015"/>
            <a:ext cx="5299585" cy="5122985"/>
          </a:xfrm>
        </p:spPr>
        <p:txBody>
          <a:bodyPr>
            <a:normAutofit lnSpcReduction="10000"/>
          </a:bodyPr>
          <a:lstStyle/>
          <a:p>
            <a:r>
              <a:rPr lang="pt-BR" sz="1800" dirty="0"/>
              <a:t>Em oura ocasião, Deus havia mandado Saul se vingar do </a:t>
            </a:r>
            <a:r>
              <a:rPr lang="pt-BR" sz="1800" dirty="0" err="1"/>
              <a:t>amalequitas</a:t>
            </a:r>
            <a:r>
              <a:rPr lang="pt-BR" sz="1800" dirty="0"/>
              <a:t>, porque eles haviam atacado os israelitas após a saída do Egito. A orientação era que Saul não poupasse a vida de ninguém, quer fossem homens, mulheres, crianças ou animais. O rei, então, atacou e matou os </a:t>
            </a:r>
            <a:r>
              <a:rPr lang="pt-BR" sz="1800" dirty="0" err="1"/>
              <a:t>amalequitas</a:t>
            </a:r>
            <a:r>
              <a:rPr lang="pt-BR" sz="1800" dirty="0"/>
              <a:t>, mas poupou o rei e o melhor das ovelhas, dos bois, dos bezerros, dos cordeiros, desagradando a Deus 1Sm 15.22.</a:t>
            </a:r>
          </a:p>
          <a:p>
            <a:r>
              <a:rPr lang="pt-BR" sz="1800" dirty="0"/>
              <a:t>Saul obedeceu apenas parte do que tinha que fazer, mas as ordens de Deus devem ser cumpridas totalmente, e não pela metade. Saul estava fazendo o que agradava aos seus olhos e esse tipo de comportamento rebelde não agrada a Deus 1Sm 15.23.</a:t>
            </a:r>
          </a:p>
          <a:p>
            <a:r>
              <a:rPr lang="pt-BR" sz="1800" dirty="0"/>
              <a:t>Depois de repreender o rei, quando Samuel já estava saindo, Saul segurou as suas vestes e lhes rasgou um pedaço. Aquela atitude levou o profeta a declarar um basta nas atitudes rebeldes de Saul, 1Sm 15.27-28.</a:t>
            </a:r>
          </a:p>
          <a:p>
            <a:endParaRPr lang="pt-BR" sz="1500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F001A23-2767-4A31-BD30-56112DE9527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11401725" y="6229681"/>
            <a:ext cx="457200" cy="457200"/>
            <a:chOff x="11361456" y="6195813"/>
            <a:chExt cx="548640" cy="548640"/>
          </a:xfrm>
        </p:grpSpPr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6BD30CE-7C6B-4C5B-8206-2A912062D667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61456" y="6195813"/>
              <a:ext cx="548640" cy="548640"/>
            </a:xfrm>
            <a:prstGeom prst="ellipse">
              <a:avLst/>
            </a:prstGeom>
            <a:blipFill dpi="0" rotWithShape="1">
              <a:blip r:embed="rId5">
                <a:duotone>
                  <a:schemeClr val="accent1">
                    <a:shade val="45000"/>
                    <a:satMod val="135000"/>
                  </a:schemeClr>
                  <a:prstClr val="white"/>
                </a:duotone>
              </a:blip>
              <a:srcRect/>
              <a:tile tx="50800" ty="0" sx="85000" sy="85000" flip="none" algn="tl"/>
            </a:blipFill>
            <a:ln w="25400" cap="flat" cmpd="sng" algn="ctr">
              <a:noFill/>
              <a:prstDash val="solid"/>
            </a:ln>
            <a:effectLst/>
          </p:spPr>
          <p:txBody>
            <a:bodyPr lIns="0" tIns="0" rIns="0" bIns="0"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Rockwell Extra Bold" pitchFamily="18" charset="0"/>
                <a:ea typeface="+mn-ea"/>
                <a:cs typeface="+mn-cs"/>
              </a:endParaRPr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7FA45EC6-AD58-4CAF-846D-46D82B614DDD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11396488" y="6230844"/>
              <a:ext cx="478576" cy="478578"/>
            </a:xfrm>
            <a:prstGeom prst="ellipse">
              <a:avLst/>
            </a:prstGeom>
            <a:noFill/>
            <a:ln w="12700" cap="flat" cmpd="sng" algn="ctr">
              <a:solidFill>
                <a:srgbClr val="FFFFFF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6" name="CaixaDeTexto 5">
            <a:extLst>
              <a:ext uri="{FF2B5EF4-FFF2-40B4-BE49-F238E27FC236}">
                <a16:creationId xmlns:a16="http://schemas.microsoft.com/office/drawing/2014/main" id="{5B20168B-71F8-4CE5-98B8-0EB1C79CD869}"/>
              </a:ext>
            </a:extLst>
          </p:cNvPr>
          <p:cNvSpPr txBox="1"/>
          <p:nvPr/>
        </p:nvSpPr>
        <p:spPr>
          <a:xfrm>
            <a:off x="3119863" y="6657944"/>
            <a:ext cx="2946640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4" tooltip="http://desciclopedia.org/wiki/Rei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6" tooltip="https://creativecommons.org/licenses/by-nc-sa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BY-SA-NC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00437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9" name="Rectangle 18">
            <a:extLst>
              <a:ext uri="{FF2B5EF4-FFF2-40B4-BE49-F238E27FC236}">
                <a16:creationId xmlns:a16="http://schemas.microsoft.com/office/drawing/2014/main" id="{2A0E4E09-FC02-4ADC-951A-3FFA90B6FE3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6550924" y="685800"/>
            <a:ext cx="4920019" cy="2021553"/>
          </a:xfrm>
        </p:spPr>
        <p:txBody>
          <a:bodyPr>
            <a:normAutofit/>
          </a:bodyPr>
          <a:lstStyle/>
          <a:p>
            <a:r>
              <a:rPr lang="pt-BR">
                <a:solidFill>
                  <a:schemeClr val="tx1"/>
                </a:solidFill>
              </a:rPr>
              <a:t>Conclusão	</a:t>
            </a:r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9453FF84-60C1-4EA8-B49B-1B8C2D0C58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3"/>
            <a:ext cx="5859484" cy="6857997"/>
          </a:xfrm>
          <a:custGeom>
            <a:avLst/>
            <a:gdLst>
              <a:gd name="connsiteX0" fmla="*/ 3198825 w 5859484"/>
              <a:gd name="connsiteY0" fmla="*/ 0 h 6857997"/>
              <a:gd name="connsiteX1" fmla="*/ 3962351 w 5859484"/>
              <a:gd name="connsiteY1" fmla="*/ 0 h 6857997"/>
              <a:gd name="connsiteX2" fmla="*/ 4129776 w 5859484"/>
              <a:gd name="connsiteY2" fmla="*/ 128761 h 6857997"/>
              <a:gd name="connsiteX3" fmla="*/ 5859484 w 5859484"/>
              <a:gd name="connsiteY3" fmla="*/ 3718209 h 6857997"/>
              <a:gd name="connsiteX4" fmla="*/ 4624700 w 5859484"/>
              <a:gd name="connsiteY4" fmla="*/ 6845880 h 6857997"/>
              <a:gd name="connsiteX5" fmla="*/ 4612896 w 5859484"/>
              <a:gd name="connsiteY5" fmla="*/ 6857997 h 6857997"/>
              <a:gd name="connsiteX6" fmla="*/ 4017658 w 5859484"/>
              <a:gd name="connsiteY6" fmla="*/ 6857997 h 6857997"/>
              <a:gd name="connsiteX7" fmla="*/ 4173230 w 5859484"/>
              <a:gd name="connsiteY7" fmla="*/ 6719623 h 6857997"/>
              <a:gd name="connsiteX8" fmla="*/ 5443583 w 5859484"/>
              <a:gd name="connsiteY8" fmla="*/ 3718209 h 6857997"/>
              <a:gd name="connsiteX9" fmla="*/ 3355352 w 5859484"/>
              <a:gd name="connsiteY9" fmla="*/ 88079 h 6857997"/>
              <a:gd name="connsiteX10" fmla="*/ 0 w 5859484"/>
              <a:gd name="connsiteY10" fmla="*/ 0 h 6857997"/>
              <a:gd name="connsiteX11" fmla="*/ 2941255 w 5859484"/>
              <a:gd name="connsiteY11" fmla="*/ 0 h 6857997"/>
              <a:gd name="connsiteX12" fmla="*/ 3117080 w 5859484"/>
              <a:gd name="connsiteY12" fmla="*/ 88129 h 6857997"/>
              <a:gd name="connsiteX13" fmla="*/ 5324754 w 5859484"/>
              <a:gd name="connsiteY13" fmla="*/ 3718209 h 6857997"/>
              <a:gd name="connsiteX14" fmla="*/ 4089206 w 5859484"/>
              <a:gd name="connsiteY14" fmla="*/ 6637392 h 6857997"/>
              <a:gd name="connsiteX15" fmla="*/ 3841183 w 5859484"/>
              <a:gd name="connsiteY15" fmla="*/ 6857997 h 6857997"/>
              <a:gd name="connsiteX16" fmla="*/ 0 w 5859484"/>
              <a:gd name="connsiteY16" fmla="*/ 6857997 h 68579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5859484" h="6857997">
                <a:moveTo>
                  <a:pt x="3198825" y="0"/>
                </a:moveTo>
                <a:lnTo>
                  <a:pt x="3962351" y="0"/>
                </a:lnTo>
                <a:lnTo>
                  <a:pt x="4129776" y="128761"/>
                </a:lnTo>
                <a:cubicBezTo>
                  <a:pt x="5186152" y="981944"/>
                  <a:pt x="5859484" y="2273123"/>
                  <a:pt x="5859484" y="3718209"/>
                </a:cubicBezTo>
                <a:cubicBezTo>
                  <a:pt x="5859484" y="4922447"/>
                  <a:pt x="5391893" y="6019805"/>
                  <a:pt x="4624700" y="6845880"/>
                </a:cubicBezTo>
                <a:lnTo>
                  <a:pt x="4612896" y="6857997"/>
                </a:lnTo>
                <a:lnTo>
                  <a:pt x="4017658" y="6857997"/>
                </a:lnTo>
                <a:lnTo>
                  <a:pt x="4173230" y="6719623"/>
                </a:lnTo>
                <a:cubicBezTo>
                  <a:pt x="4958119" y="5951494"/>
                  <a:pt x="5443583" y="4890334"/>
                  <a:pt x="5443583" y="3718209"/>
                </a:cubicBezTo>
                <a:cubicBezTo>
                  <a:pt x="5443583" y="2179795"/>
                  <a:pt x="4607295" y="832535"/>
                  <a:pt x="3355352" y="88079"/>
                </a:cubicBezTo>
                <a:close/>
                <a:moveTo>
                  <a:pt x="0" y="0"/>
                </a:moveTo>
                <a:lnTo>
                  <a:pt x="2941255" y="0"/>
                </a:lnTo>
                <a:lnTo>
                  <a:pt x="3117080" y="88129"/>
                </a:lnTo>
                <a:cubicBezTo>
                  <a:pt x="4432070" y="787221"/>
                  <a:pt x="5324754" y="2150692"/>
                  <a:pt x="5324754" y="3718209"/>
                </a:cubicBezTo>
                <a:cubicBezTo>
                  <a:pt x="5324754" y="4858221"/>
                  <a:pt x="4852591" y="5890308"/>
                  <a:pt x="4089206" y="6637392"/>
                </a:cubicBezTo>
                <a:lnTo>
                  <a:pt x="3841183" y="6857997"/>
                </a:lnTo>
                <a:lnTo>
                  <a:pt x="0" y="685799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5" name="Imagem 4" descr="Ícone&#10;&#10;Descrição gerada automaticamente com confiança média">
            <a:extLst>
              <a:ext uri="{FF2B5EF4-FFF2-40B4-BE49-F238E27FC236}">
                <a16:creationId xmlns:a16="http://schemas.microsoft.com/office/drawing/2014/main" id="{4580C2FC-3535-4CA7-A574-5012EB46FB1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5538" r="5577"/>
          <a:stretch/>
        </p:blipFill>
        <p:spPr>
          <a:xfrm>
            <a:off x="1" y="2"/>
            <a:ext cx="6095695" cy="6857997"/>
          </a:xfrm>
          <a:custGeom>
            <a:avLst/>
            <a:gdLst/>
            <a:ahLst/>
            <a:cxnLst/>
            <a:rect l="l" t="t" r="r" b="b"/>
            <a:pathLst>
              <a:path w="6095695" h="6857997">
                <a:moveTo>
                  <a:pt x="3435036" y="0"/>
                </a:moveTo>
                <a:lnTo>
                  <a:pt x="4198562" y="0"/>
                </a:lnTo>
                <a:lnTo>
                  <a:pt x="4365987" y="128761"/>
                </a:lnTo>
                <a:cubicBezTo>
                  <a:pt x="5422363" y="981944"/>
                  <a:pt x="6095695" y="2273123"/>
                  <a:pt x="6095695" y="3718209"/>
                </a:cubicBezTo>
                <a:cubicBezTo>
                  <a:pt x="6095695" y="4922447"/>
                  <a:pt x="5628104" y="6019805"/>
                  <a:pt x="4860911" y="6845880"/>
                </a:cubicBezTo>
                <a:lnTo>
                  <a:pt x="4849107" y="6857997"/>
                </a:lnTo>
                <a:lnTo>
                  <a:pt x="4253869" y="6857997"/>
                </a:lnTo>
                <a:lnTo>
                  <a:pt x="4409441" y="6719623"/>
                </a:lnTo>
                <a:cubicBezTo>
                  <a:pt x="5194330" y="5951494"/>
                  <a:pt x="5679794" y="4890334"/>
                  <a:pt x="5679794" y="3718209"/>
                </a:cubicBezTo>
                <a:cubicBezTo>
                  <a:pt x="5679794" y="2179795"/>
                  <a:pt x="4843506" y="832535"/>
                  <a:pt x="3591563" y="88079"/>
                </a:cubicBezTo>
                <a:close/>
                <a:moveTo>
                  <a:pt x="0" y="0"/>
                </a:moveTo>
                <a:lnTo>
                  <a:pt x="3177466" y="0"/>
                </a:lnTo>
                <a:lnTo>
                  <a:pt x="3353291" y="88129"/>
                </a:lnTo>
                <a:cubicBezTo>
                  <a:pt x="4668281" y="787221"/>
                  <a:pt x="5560965" y="2150692"/>
                  <a:pt x="5560965" y="3718209"/>
                </a:cubicBezTo>
                <a:cubicBezTo>
                  <a:pt x="5560965" y="4858221"/>
                  <a:pt x="5088802" y="5890308"/>
                  <a:pt x="4325417" y="6637392"/>
                </a:cubicBezTo>
                <a:lnTo>
                  <a:pt x="4077394" y="6857997"/>
                </a:lnTo>
                <a:lnTo>
                  <a:pt x="0" y="6857997"/>
                </a:lnTo>
                <a:close/>
              </a:path>
            </a:pathLst>
          </a:custGeom>
        </p:spPr>
      </p:pic>
      <p:sp>
        <p:nvSpPr>
          <p:cNvPr id="3" name="Espaço Reservado para Conteúdo 2"/>
          <p:cNvSpPr>
            <a:spLocks noGrp="1"/>
          </p:cNvSpPr>
          <p:nvPr>
            <p:ph idx="1"/>
          </p:nvPr>
        </p:nvSpPr>
        <p:spPr>
          <a:xfrm>
            <a:off x="6550924" y="2192216"/>
            <a:ext cx="4920019" cy="3979984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pt-BR" sz="3000" dirty="0"/>
          </a:p>
          <a:p>
            <a:pPr marL="0" indent="0">
              <a:buNone/>
            </a:pPr>
            <a:r>
              <a:rPr lang="pt-BR" sz="3000" dirty="0"/>
              <a:t>A monarquia não aboliu o governo de Deus, por isso os reis de Israel deveriam lhe prestar total obediência. O reinado de Saul não prosperou devido à sua autossuficiência e a sua rebeldia. (</a:t>
            </a:r>
            <a:r>
              <a:rPr lang="pt-BR" sz="3000" dirty="0" err="1"/>
              <a:t>Sl</a:t>
            </a:r>
            <a:r>
              <a:rPr lang="pt-BR" sz="3000" dirty="0"/>
              <a:t> 51.17)</a:t>
            </a:r>
          </a:p>
          <a:p>
            <a:pPr marL="0" indent="0">
              <a:buNone/>
            </a:pPr>
            <a:endParaRPr lang="pt-BR" dirty="0"/>
          </a:p>
        </p:txBody>
      </p:sp>
      <p:sp>
        <p:nvSpPr>
          <p:cNvPr id="6" name="CaixaDeTexto 5">
            <a:extLst>
              <a:ext uri="{FF2B5EF4-FFF2-40B4-BE49-F238E27FC236}">
                <a16:creationId xmlns:a16="http://schemas.microsoft.com/office/drawing/2014/main" id="{7010C6E4-6B7C-4656-A639-B581655DDCA5}"/>
              </a:ext>
            </a:extLst>
          </p:cNvPr>
          <p:cNvSpPr txBox="1"/>
          <p:nvPr/>
        </p:nvSpPr>
        <p:spPr>
          <a:xfrm>
            <a:off x="9226124" y="6657945"/>
            <a:ext cx="2965876" cy="200055"/>
          </a:xfrm>
          <a:prstGeom prst="rect">
            <a:avLst/>
          </a:prstGeom>
          <a:solidFill>
            <a:srgbClr val="000000"/>
          </a:solidFill>
        </p:spPr>
        <p:txBody>
          <a:bodyPr wrap="none" rtlCol="0">
            <a:spAutoFit/>
          </a:bodyPr>
          <a:lstStyle/>
          <a:p>
            <a:pPr algn="r">
              <a:spcAft>
                <a:spcPts val="600"/>
              </a:spcAft>
            </a:pPr>
            <a:r>
              <a:rPr lang="pt-BR" sz="700">
                <a:solidFill>
                  <a:srgbClr val="FFFFFF"/>
                </a:solidFill>
                <a:hlinkClick r:id="rId3" tooltip="https://gulbenkian.pt/agenda/seminario-de-encerramento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Esta Foto</a:t>
            </a:r>
            <a:r>
              <a:rPr lang="pt-BR" sz="700">
                <a:solidFill>
                  <a:srgbClr val="FFFFFF"/>
                </a:solidFill>
              </a:rPr>
              <a:t> de Autor Desconhecido está licenciado em </a:t>
            </a:r>
            <a:r>
              <a:rPr lang="pt-BR" sz="700">
                <a:solidFill>
                  <a:srgbClr val="FFFFFF"/>
                </a:solidFill>
                <a:hlinkClick r:id="rId4" tooltip="https://creativecommons.org/licenses/by-nc-nd/3.0/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CC BY-NC-ND</a:t>
            </a:r>
            <a:endParaRPr lang="pt-BR" sz="70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9002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Espaço Reservado para Conteúdo 4" descr="Interface gráfica do usuário, Aplicativo, Teams&#10;&#10;Descrição gerada automaticamente">
            <a:extLst>
              <a:ext uri="{FF2B5EF4-FFF2-40B4-BE49-F238E27FC236}">
                <a16:creationId xmlns:a16="http://schemas.microsoft.com/office/drawing/2014/main" id="{A9F5EA7E-3ABD-4172-921F-317104F28D0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85948" y="0"/>
            <a:ext cx="5343209" cy="6736398"/>
          </a:xfr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B623677D-910D-41E9-86A6-BEBD513E123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57746"/>
            <a:ext cx="5700254" cy="5700254"/>
          </a:xfrm>
          <a:prstGeom prst="rect">
            <a:avLst/>
          </a:prstGeom>
        </p:spPr>
      </p:pic>
      <p:pic>
        <p:nvPicPr>
          <p:cNvPr id="5124" name="Picture 4" descr="Inscrever Se GIFs - Get the best GIF on GIPHY">
            <a:extLst>
              <a:ext uri="{FF2B5EF4-FFF2-40B4-BE49-F238E27FC236}">
                <a16:creationId xmlns:a16="http://schemas.microsoft.com/office/drawing/2014/main" id="{E04064F2-A5F6-440B-B641-A2A133F5743E}"/>
              </a:ext>
            </a:extLst>
          </p:cNvPr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97502" y="1072280"/>
            <a:ext cx="3390900" cy="190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Imagem 5" descr="Forma&#10;&#10;Descrição gerada automaticamente com confiança baixa">
            <a:extLst>
              <a:ext uri="{FF2B5EF4-FFF2-40B4-BE49-F238E27FC236}">
                <a16:creationId xmlns:a16="http://schemas.microsoft.com/office/drawing/2014/main" id="{AE253FD1-C0CE-4E0E-88FD-AA090F4A863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50636" y="2476499"/>
            <a:ext cx="1940675" cy="1905001"/>
          </a:xfrm>
          <a:prstGeom prst="rect">
            <a:avLst/>
          </a:prstGeom>
        </p:spPr>
      </p:pic>
      <p:sp>
        <p:nvSpPr>
          <p:cNvPr id="8" name="CaixaDeTexto 7">
            <a:extLst>
              <a:ext uri="{FF2B5EF4-FFF2-40B4-BE49-F238E27FC236}">
                <a16:creationId xmlns:a16="http://schemas.microsoft.com/office/drawing/2014/main" id="{3CEF2C47-6523-415F-BBD3-862C64C97ADE}"/>
              </a:ext>
            </a:extLst>
          </p:cNvPr>
          <p:cNvSpPr txBox="1"/>
          <p:nvPr/>
        </p:nvSpPr>
        <p:spPr>
          <a:xfrm>
            <a:off x="49975" y="219107"/>
            <a:ext cx="4114800" cy="58477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pt-BR" sz="3200" dirty="0"/>
              <a:t>COMO AJUDAR?</a:t>
            </a:r>
          </a:p>
        </p:txBody>
      </p:sp>
      <p:pic>
        <p:nvPicPr>
          <p:cNvPr id="9" name="Imagem 8" descr="Desenho de rosto de pessoa&#10;&#10;Descrição gerada automaticamente com confiança baixa">
            <a:extLst>
              <a:ext uri="{FF2B5EF4-FFF2-40B4-BE49-F238E27FC236}">
                <a16:creationId xmlns:a16="http://schemas.microsoft.com/office/drawing/2014/main" id="{E33C4E3B-B16A-4F99-91E6-A345115CBDD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1125" y="121602"/>
            <a:ext cx="1809750" cy="1143000"/>
          </a:xfrm>
          <a:prstGeom prst="rect">
            <a:avLst/>
          </a:prstGeom>
        </p:spPr>
      </p:pic>
      <p:pic>
        <p:nvPicPr>
          <p:cNvPr id="3" name="Imagem 2" descr="Interface gráfica do usuário, Aplicativo&#10;&#10;Descrição gerada automaticamente">
            <a:extLst>
              <a:ext uri="{FF2B5EF4-FFF2-40B4-BE49-F238E27FC236}">
                <a16:creationId xmlns:a16="http://schemas.microsoft.com/office/drawing/2014/main" id="{235A01E0-DFCD-403A-B465-BFD17622C37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01406" y="2350483"/>
            <a:ext cx="2310282" cy="4062034"/>
          </a:xfrm>
          <a:prstGeom prst="rect">
            <a:avLst/>
          </a:prstGeom>
        </p:spPr>
      </p:pic>
      <p:pic>
        <p:nvPicPr>
          <p:cNvPr id="10" name="Imagem 9" descr="Uma imagem contendo mulher, jogador, bola, balançando&#10;&#10;Descrição gerada automaticamente">
            <a:extLst>
              <a:ext uri="{FF2B5EF4-FFF2-40B4-BE49-F238E27FC236}">
                <a16:creationId xmlns:a16="http://schemas.microsoft.com/office/drawing/2014/main" id="{1BB17BAF-CF12-4993-83D9-2FDE996AE7A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266421">
            <a:off x="9985221" y="267386"/>
            <a:ext cx="1158682" cy="187338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83748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ipo de Madeira">
  <a:themeElements>
    <a:clrScheme name="Tipo de Madeira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Tipo de Madeira">
      <a:majorFont>
        <a:latin typeface="Rockwell Condensed" panose="02060603050405020104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 panose="02060603020205020403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Tipo de Madeira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hade val="63000"/>
              </a:schemeClr>
              <a:schemeClr val="phClr">
                <a:tint val="10000"/>
                <a:satMod val="150000"/>
              </a:schemeClr>
            </a:duotone>
          </a:blip>
          <a:tile tx="0" ty="0" sx="60000" sy="59000" flip="none" algn="tl"/>
        </a:blipFill>
        <a:blipFill rotWithShape="1">
          <a:blip xmlns:r="http://schemas.openxmlformats.org/officeDocument/2006/relationships" r:embed="rId1">
            <a:duotone>
              <a:schemeClr val="phClr">
                <a:shade val="36000"/>
                <a:satMod val="120000"/>
              </a:schemeClr>
              <a:schemeClr val="phClr">
                <a:tint val="40000"/>
              </a:schemeClr>
            </a:duotone>
          </a:blip>
          <a:tile tx="0" ty="0" sx="60000" sy="59000" flip="none" algn="tl"/>
        </a:blip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softEdge rad="12700"/>
          </a:effectLst>
        </a:effectStyle>
        <a:effectStyle>
          <a:effectLst>
            <a:outerShdw blurRad="50800" dist="19050" dir="5400000" algn="tl" rotWithShape="0">
              <a:srgbClr val="000000">
                <a:alpha val="60000"/>
              </a:srgbClr>
            </a:outerShdw>
            <a:softEdge rad="12700"/>
          </a:effectLst>
        </a:effectStyle>
      </a:effectStyleLst>
      <a:bgFillStyleLst>
        <a:solidFill>
          <a:schemeClr val="phClr"/>
        </a:solidFill>
        <a:solidFill>
          <a:schemeClr val="phClr">
            <a:shade val="97000"/>
            <a:satMod val="15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5000"/>
                <a:shade val="58000"/>
                <a:satMod val="120000"/>
              </a:schemeClr>
              <a:schemeClr val="phClr">
                <a:tint val="50000"/>
                <a:shade val="96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ood Type" id="{7ACABC62-BF99-48CF-A9DC-4DB89C7B13DC}" vid="{142A1326-48AB-42A9-8428-CB14AA30176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TM03090434[[fn=Tipo de Madeira]]</Template>
  <TotalTime>968</TotalTime>
  <Words>1046</Words>
  <Application>Microsoft Office PowerPoint</Application>
  <PresentationFormat>Widescreen</PresentationFormat>
  <Paragraphs>45</Paragraphs>
  <Slides>10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10</vt:i4>
      </vt:variant>
    </vt:vector>
  </HeadingPairs>
  <TitlesOfParts>
    <vt:vector size="16" baseType="lpstr">
      <vt:lpstr>Calibri</vt:lpstr>
      <vt:lpstr>Rockwell</vt:lpstr>
      <vt:lpstr>Rockwell Condensed</vt:lpstr>
      <vt:lpstr>Rockwell Extra Bold</vt:lpstr>
      <vt:lpstr>Wingdings</vt:lpstr>
      <vt:lpstr>Tipo de Madeira</vt:lpstr>
      <vt:lpstr>Lição 3 – Saul, um líder autossuficiente  </vt:lpstr>
      <vt:lpstr>Versículo-chave </vt:lpstr>
      <vt:lpstr>Introdução</vt:lpstr>
      <vt:lpstr>Atividade em Grupo</vt:lpstr>
      <vt:lpstr>1 . O mau testemunho</vt:lpstr>
      <vt:lpstr>2 . As aparências enganam </vt:lpstr>
      <vt:lpstr>3. A desobediência leva ao fim</vt:lpstr>
      <vt:lpstr>Conclusão </vt:lpstr>
      <vt:lpstr>Apresentação do PowerPoint</vt:lpstr>
      <vt:lpstr>Acesse as redes sociais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Débora</dc:creator>
  <cp:lastModifiedBy>Julio César Pereira</cp:lastModifiedBy>
  <cp:revision>118</cp:revision>
  <dcterms:created xsi:type="dcterms:W3CDTF">2021-01-30T11:35:09Z</dcterms:created>
  <dcterms:modified xsi:type="dcterms:W3CDTF">2021-07-16T15:55:18Z</dcterms:modified>
</cp:coreProperties>
</file>